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91" r:id="rId2"/>
    <p:sldId id="263" r:id="rId3"/>
    <p:sldId id="258" r:id="rId4"/>
    <p:sldId id="284" r:id="rId5"/>
    <p:sldId id="268" r:id="rId6"/>
    <p:sldId id="269" r:id="rId7"/>
    <p:sldId id="270" r:id="rId8"/>
    <p:sldId id="259" r:id="rId9"/>
    <p:sldId id="260" r:id="rId10"/>
    <p:sldId id="261" r:id="rId11"/>
    <p:sldId id="264" r:id="rId12"/>
    <p:sldId id="277" r:id="rId13"/>
    <p:sldId id="265" r:id="rId14"/>
    <p:sldId id="278" r:id="rId15"/>
    <p:sldId id="279" r:id="rId16"/>
    <p:sldId id="280" r:id="rId17"/>
    <p:sldId id="281" r:id="rId18"/>
    <p:sldId id="282" r:id="rId19"/>
    <p:sldId id="272" r:id="rId20"/>
    <p:sldId id="286" r:id="rId21"/>
    <p:sldId id="285" r:id="rId22"/>
    <p:sldId id="273" r:id="rId23"/>
    <p:sldId id="287" r:id="rId24"/>
    <p:sldId id="274" r:id="rId25"/>
    <p:sldId id="288" r:id="rId26"/>
    <p:sldId id="289" r:id="rId27"/>
    <p:sldId id="267" r:id="rId28"/>
    <p:sldId id="283" r:id="rId29"/>
    <p:sldId id="290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938EBE-D7C8-4397-BEE3-78249111BCC8}" type="datetimeFigureOut">
              <a:rPr lang="pl-PL" smtClean="0"/>
              <a:t>10.01.2020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C34B18-DD5D-4F99-AAFA-3A3E20BB33AF}" type="slidenum">
              <a:rPr lang="pl-PL" smtClean="0"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trumjp2.pl/" TargetMode="External"/><Relationship Id="rId13" Type="http://schemas.openxmlformats.org/officeDocument/2006/relationships/hyperlink" Target="http://www.talent.pl/" TargetMode="External"/><Relationship Id="rId3" Type="http://schemas.openxmlformats.org/officeDocument/2006/relationships/hyperlink" Target="http://www.ore.edu.pl/uczen-zdolny" TargetMode="External"/><Relationship Id="rId7" Type="http://schemas.openxmlformats.org/officeDocument/2006/relationships/hyperlink" Target="http://www.cft.edu.pl/" TargetMode="External"/><Relationship Id="rId12" Type="http://schemas.openxmlformats.org/officeDocument/2006/relationships/hyperlink" Target="http://www.stowarzyszenie.edu.pl/" TargetMode="External"/><Relationship Id="rId17" Type="http://schemas.openxmlformats.org/officeDocument/2006/relationships/hyperlink" Target="http://www.uniwersytetdzieci.pl/" TargetMode="External"/><Relationship Id="rId2" Type="http://schemas.openxmlformats.org/officeDocument/2006/relationships/hyperlink" Target="http://www.men.gov.pl/" TargetMode="External"/><Relationship Id="rId16" Type="http://schemas.openxmlformats.org/officeDocument/2006/relationships/hyperlink" Target="http://www.akademia.mini.pw.edu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ea.art.pl/" TargetMode="External"/><Relationship Id="rId11" Type="http://schemas.openxmlformats.org/officeDocument/2006/relationships/hyperlink" Target="http://www.fundusz.org/" TargetMode="External"/><Relationship Id="rId5" Type="http://schemas.openxmlformats.org/officeDocument/2006/relationships/hyperlink" Target="http://www.kszta&#322;cenie.zhp.pl/" TargetMode="External"/><Relationship Id="rId15" Type="http://schemas.openxmlformats.org/officeDocument/2006/relationships/hyperlink" Target="http://www.pl.euhou.net/" TargetMode="External"/><Relationship Id="rId10" Type="http://schemas.openxmlformats.org/officeDocument/2006/relationships/hyperlink" Target="http://www.dsh.waw.pl/" TargetMode="External"/><Relationship Id="rId4" Type="http://schemas.openxmlformats.org/officeDocument/2006/relationships/hyperlink" Target="http://www.biocen.edu.pl/" TargetMode="External"/><Relationship Id="rId9" Type="http://schemas.openxmlformats.org/officeDocument/2006/relationships/hyperlink" Target="http://www.kopernik.org.pl/" TargetMode="External"/><Relationship Id="rId14" Type="http://schemas.openxmlformats.org/officeDocument/2006/relationships/hyperlink" Target="http://www.uwc.org.pl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91" y="1527564"/>
            <a:ext cx="6740585" cy="4493724"/>
          </a:xfrm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</a:rPr>
              <a:t>Jak wspierać zdolne dziecko?</a:t>
            </a:r>
            <a:endParaRPr lang="pl-P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043608" y="6021288"/>
            <a:ext cx="7079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Przygotowały: Barbara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Homenda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 i Małgorzata </a:t>
            </a:r>
            <a:r>
              <a:rPr lang="pl-PL" sz="2400" dirty="0" err="1" smtClean="0">
                <a:solidFill>
                  <a:schemeClr val="tx2">
                    <a:lumMod val="75000"/>
                  </a:schemeClr>
                </a:solidFill>
              </a:rPr>
              <a:t>Koguc</a:t>
            </a:r>
            <a:endParaRPr lang="pl-PL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85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145048"/>
              </p:ext>
            </p:extLst>
          </p:nvPr>
        </p:nvGraphicFramePr>
        <p:xfrm>
          <a:off x="467544" y="764704"/>
          <a:ext cx="8229600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5770984"/>
              </a:tblGrid>
              <a:tr h="1147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Rodzaj nadwrażliwości/ nadpobudliwości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Typowe zachowanie dające się zaobserwować</a:t>
                      </a:r>
                    </a:p>
                    <a:p>
                      <a:endParaRPr lang="pl-PL" dirty="0"/>
                    </a:p>
                  </a:txBody>
                  <a:tcPr/>
                </a:tc>
              </a:tr>
              <a:tr h="4469024">
                <a:tc>
                  <a:txBody>
                    <a:bodyPr/>
                    <a:lstStyle/>
                    <a:p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Emocjonalna</a:t>
                      </a:r>
                      <a:endParaRPr lang="pl-PL" baseline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Zamykanie się w sobie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Nadmierna płaczliwość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Wybuchowość i kłótliwość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Brak empatii lub zbytnie przejmowanie się problemami innych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Manipulacja innymi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Brak wiary w siebie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Impulsywność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Drażliwość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Wybuchowość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Złośliwość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Upór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Branie wszystkiego do siebie i ostentacyjne obrażanie się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Częste zmiany nastrojów</a:t>
                      </a:r>
                      <a:endParaRPr lang="pl-PL" baseline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37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085011"/>
              </p:ext>
            </p:extLst>
          </p:nvPr>
        </p:nvGraphicFramePr>
        <p:xfrm>
          <a:off x="467544" y="1196752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57709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Rodzaj nadwrażliwości/ nadpobudliwości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Typowe zachowania dające się zaobserwować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Psychomotoryczna </a:t>
                      </a:r>
                      <a:endParaRPr lang="pl-PL" baseline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Wzmożone napięcie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Wiercenie się i kręcenie, niemożność usiedzenia w miejscu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Bawienie się przedmiotami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Nieporadność ruchowa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Trudności w utrzymaniu dyscypliny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Niecierpliwość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Bałagan w miejscu pracy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Ogólne pobudzenie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Ruchowe zaangażowanie w wypowiedź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Wzmożona aktywność ruchowa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Niedokładne wykonywanie zadań, chaotyczność</a:t>
                      </a:r>
                      <a:endParaRPr lang="pl-PL" baseline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078184"/>
              </p:ext>
            </p:extLst>
          </p:nvPr>
        </p:nvGraphicFramePr>
        <p:xfrm>
          <a:off x="467544" y="1196752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57709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Rodzaj nadwrażliwości/ nadpobudliwości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Typowe zachowania dające się zaobserwować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Wyobrażeniowa </a:t>
                      </a:r>
                      <a:endParaRPr lang="pl-PL" baseline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Skłonność do nadmiernego fantazjowania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Wyolbrzymianie faktów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Życie we własnym wyobrażonym świecie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Izolacja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Rozkojarzenie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Zamartwianie się przyszłością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Trudności ze skupieniem uwagi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Marzenie na jawie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Zmysłowo-sensoryczna</a:t>
                      </a:r>
                      <a:endParaRPr lang="pl-PL" baseline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Nadmierna mimika i gestykulacja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Tiki nerwowe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Nieadekwatne reakcje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Nieumiejętność skupienia myśli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732239" y="5877272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Źródło: B. Dyrda, 2007.</a:t>
            </a:r>
            <a:endParaRPr lang="pl-PL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9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Uczniowie zdolni mają specjalne potrzeby, które trzeba rozpoznawać i uwzględniać w procesie wychowania i kształcenia. Należą do nich: potrzeby poznawcze, emocjonalne, społeczne, motywacyjne, potrzeby związane z rozwojem aktywności twórczej. </a:t>
            </a:r>
          </a:p>
          <a:p>
            <a:r>
              <a:rPr lang="pl-PL" dirty="0" smtClean="0"/>
              <a:t>Dziecko zdolne wymaga szczególnego kontaktu z mądrym dorosłym (rodzicem, nauczycielem), który, świadomy jego potrzeb, będzie potrafił zagwarantować mu wspierające i bezpieczne środowisko umożliwiające rozwój nieprzeciętnych zdolności.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Potrzeby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41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55576" y="2780928"/>
            <a:ext cx="7632848" cy="3849877"/>
          </a:xfrm>
        </p:spPr>
        <p:txBody>
          <a:bodyPr/>
          <a:lstStyle/>
          <a:p>
            <a:r>
              <a:rPr lang="pl-PL" sz="2400" dirty="0" smtClean="0"/>
              <a:t>Możliwość </a:t>
            </a:r>
            <a:r>
              <a:rPr lang="pl-PL" sz="2400" dirty="0"/>
              <a:t>korzystania z różnych źródeł </a:t>
            </a:r>
            <a:r>
              <a:rPr lang="pl-PL" sz="2400" dirty="0" smtClean="0"/>
              <a:t>wiedzy;</a:t>
            </a:r>
          </a:p>
          <a:p>
            <a:r>
              <a:rPr lang="pl-PL" sz="2400" dirty="0" smtClean="0"/>
              <a:t>Indywidualny </a:t>
            </a:r>
            <a:r>
              <a:rPr lang="pl-PL" sz="2400" dirty="0"/>
              <a:t>tok lub program nauki (do </a:t>
            </a:r>
            <a:r>
              <a:rPr lang="pl-PL" sz="2400" dirty="0" smtClean="0"/>
              <a:t>rozważenia);</a:t>
            </a:r>
          </a:p>
          <a:p>
            <a:r>
              <a:rPr lang="pl-PL" sz="2400" dirty="0" smtClean="0"/>
              <a:t>Dbałość </a:t>
            </a:r>
            <a:r>
              <a:rPr lang="pl-PL" sz="2400" dirty="0"/>
              <a:t>o zaplecze </a:t>
            </a:r>
            <a:r>
              <a:rPr lang="pl-PL" sz="2400" dirty="0" smtClean="0"/>
              <a:t>naukowe;</a:t>
            </a:r>
          </a:p>
          <a:p>
            <a:r>
              <a:rPr lang="pl-PL" sz="2400" dirty="0" smtClean="0"/>
              <a:t>Udział </a:t>
            </a:r>
            <a:r>
              <a:rPr lang="pl-PL" sz="2400" dirty="0"/>
              <a:t>w zajęciach dodatkowych rozwijających zainteresowania </a:t>
            </a:r>
            <a:r>
              <a:rPr lang="pl-PL" sz="2400" dirty="0" smtClean="0"/>
              <a:t>dziecka.</a:t>
            </a:r>
            <a:endParaRPr lang="pl-PL" sz="2400" dirty="0"/>
          </a:p>
          <a:p>
            <a:pPr lvl="1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Potrzeby poznawczo-intelektualne</a:t>
            </a:r>
          </a:p>
        </p:txBody>
      </p:sp>
    </p:spTree>
    <p:extLst>
      <p:ext uri="{BB962C8B-B14F-4D97-AF65-F5344CB8AC3E}">
        <p14:creationId xmlns:p14="http://schemas.microsoft.com/office/powerpoint/2010/main" val="309622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Akceptacja </a:t>
            </a:r>
            <a:r>
              <a:rPr lang="pl-PL" dirty="0"/>
              <a:t>i </a:t>
            </a:r>
            <a:r>
              <a:rPr lang="pl-PL" dirty="0" smtClean="0"/>
              <a:t>uznanie;</a:t>
            </a:r>
          </a:p>
          <a:p>
            <a:r>
              <a:rPr lang="pl-PL" dirty="0" smtClean="0"/>
              <a:t>Docenianie;</a:t>
            </a:r>
          </a:p>
          <a:p>
            <a:r>
              <a:rPr lang="pl-PL" dirty="0" smtClean="0"/>
              <a:t>Właściwe nagradzanie;</a:t>
            </a:r>
          </a:p>
          <a:p>
            <a:r>
              <a:rPr lang="pl-PL" dirty="0" smtClean="0"/>
              <a:t>Wspieranie </a:t>
            </a:r>
            <a:r>
              <a:rPr lang="pl-PL" dirty="0"/>
              <a:t>w sytuacjach </a:t>
            </a:r>
            <a:r>
              <a:rPr lang="pl-PL" dirty="0" smtClean="0"/>
              <a:t>kryzysowych;</a:t>
            </a:r>
          </a:p>
          <a:p>
            <a:r>
              <a:rPr lang="pl-PL" dirty="0" smtClean="0"/>
              <a:t>Rozsądne </a:t>
            </a:r>
            <a:r>
              <a:rPr lang="pl-PL" dirty="0"/>
              <a:t>wyznaczanie </a:t>
            </a:r>
            <a:r>
              <a:rPr lang="pl-PL" dirty="0" smtClean="0"/>
              <a:t>celów;</a:t>
            </a:r>
          </a:p>
          <a:p>
            <a:r>
              <a:rPr lang="pl-PL" dirty="0" smtClean="0"/>
              <a:t>Bezpieczeństwo </a:t>
            </a:r>
            <a:r>
              <a:rPr lang="pl-PL" dirty="0"/>
              <a:t>i </a:t>
            </a:r>
            <a:r>
              <a:rPr lang="pl-PL" dirty="0" smtClean="0"/>
              <a:t>zaufanie.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Potrzeby </a:t>
            </a:r>
            <a:r>
              <a:rPr lang="pl-PL" dirty="0" smtClean="0"/>
              <a:t>emocjonalno-motywacyjne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29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Własna </a:t>
            </a:r>
            <a:r>
              <a:rPr lang="pl-PL" dirty="0"/>
              <a:t>twórczość literacka, muzyczna, </a:t>
            </a:r>
            <a:r>
              <a:rPr lang="pl-PL" dirty="0" smtClean="0"/>
              <a:t>plastyczna;</a:t>
            </a:r>
          </a:p>
          <a:p>
            <a:r>
              <a:rPr lang="pl-PL" dirty="0" smtClean="0"/>
              <a:t>Akceptacja </a:t>
            </a:r>
            <a:r>
              <a:rPr lang="pl-PL" dirty="0"/>
              <a:t>oryginalnych pomysłów i </a:t>
            </a:r>
            <a:r>
              <a:rPr lang="pl-PL" dirty="0" smtClean="0"/>
              <a:t>rozwiązań;</a:t>
            </a:r>
          </a:p>
          <a:p>
            <a:r>
              <a:rPr lang="pl-PL" dirty="0" smtClean="0"/>
              <a:t>Uczestnictwo </a:t>
            </a:r>
            <a:r>
              <a:rPr lang="pl-PL" dirty="0"/>
              <a:t>w kulturze wyższego </a:t>
            </a:r>
            <a:r>
              <a:rPr lang="pl-PL" dirty="0" smtClean="0"/>
              <a:t>rzędu;</a:t>
            </a:r>
          </a:p>
          <a:p>
            <a:r>
              <a:rPr lang="pl-PL" dirty="0" smtClean="0"/>
              <a:t>Kontakt </a:t>
            </a:r>
            <a:r>
              <a:rPr lang="pl-PL" dirty="0"/>
              <a:t>z </a:t>
            </a:r>
            <a:r>
              <a:rPr lang="pl-PL" dirty="0" smtClean="0"/>
              <a:t>autorytetem;</a:t>
            </a:r>
          </a:p>
          <a:p>
            <a:r>
              <a:rPr lang="pl-PL" dirty="0" smtClean="0"/>
              <a:t>Możliwość eksperymentowania;</a:t>
            </a:r>
          </a:p>
          <a:p>
            <a:r>
              <a:rPr lang="pl-PL" dirty="0" smtClean="0"/>
              <a:t>Realizowanie projektów;</a:t>
            </a:r>
          </a:p>
          <a:p>
            <a:r>
              <a:rPr lang="pl-PL" dirty="0" smtClean="0"/>
              <a:t>Udział </a:t>
            </a:r>
            <a:r>
              <a:rPr lang="pl-PL" dirty="0"/>
              <a:t>w zajęciach rozwijających </a:t>
            </a:r>
            <a:r>
              <a:rPr lang="pl-PL" dirty="0" smtClean="0"/>
              <a:t>kreatywność;</a:t>
            </a:r>
          </a:p>
          <a:p>
            <a:r>
              <a:rPr lang="pl-PL" dirty="0" smtClean="0"/>
              <a:t>Stawianie </a:t>
            </a:r>
            <a:r>
              <a:rPr lang="pl-PL" dirty="0"/>
              <a:t>pytań </a:t>
            </a:r>
            <a:r>
              <a:rPr lang="pl-PL" dirty="0" smtClean="0"/>
              <a:t>otwartych.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Potrzeby </a:t>
            </a:r>
            <a:r>
              <a:rPr lang="pl-PL" sz="4000" dirty="0" smtClean="0"/>
              <a:t>twórcze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7353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Akceptacja rówieśników;</a:t>
            </a:r>
          </a:p>
          <a:p>
            <a:r>
              <a:rPr lang="pl-PL" dirty="0" smtClean="0"/>
              <a:t>Akceptacja </a:t>
            </a:r>
            <a:r>
              <a:rPr lang="pl-PL" dirty="0" err="1"/>
              <a:t>zachowań</a:t>
            </a:r>
            <a:r>
              <a:rPr lang="pl-PL" dirty="0"/>
              <a:t> </a:t>
            </a:r>
            <a:r>
              <a:rPr lang="pl-PL" dirty="0" smtClean="0"/>
              <a:t>nonkonformistycznych</a:t>
            </a:r>
          </a:p>
          <a:p>
            <a:r>
              <a:rPr lang="pl-PL" dirty="0" smtClean="0"/>
              <a:t>typowych </a:t>
            </a:r>
            <a:r>
              <a:rPr lang="pl-PL" dirty="0"/>
              <a:t>dla dziecka </a:t>
            </a:r>
            <a:r>
              <a:rPr lang="pl-PL" dirty="0" smtClean="0"/>
              <a:t>zdolnego;</a:t>
            </a:r>
          </a:p>
          <a:p>
            <a:r>
              <a:rPr lang="pl-PL" dirty="0" smtClean="0"/>
              <a:t>Kontakty </a:t>
            </a:r>
            <a:r>
              <a:rPr lang="pl-PL" dirty="0"/>
              <a:t>z innymi uzdolnionymi </a:t>
            </a:r>
            <a:r>
              <a:rPr lang="pl-PL" dirty="0" smtClean="0"/>
              <a:t>osobami;</a:t>
            </a:r>
          </a:p>
          <a:p>
            <a:r>
              <a:rPr lang="pl-PL" dirty="0" smtClean="0"/>
              <a:t>Spotkania </a:t>
            </a:r>
            <a:r>
              <a:rPr lang="pl-PL" dirty="0"/>
              <a:t>z wybitnymi </a:t>
            </a:r>
            <a:r>
              <a:rPr lang="pl-PL" dirty="0" smtClean="0"/>
              <a:t>jednostkami;</a:t>
            </a:r>
          </a:p>
          <a:p>
            <a:r>
              <a:rPr lang="pl-PL" dirty="0" smtClean="0"/>
              <a:t>Właściwe </a:t>
            </a:r>
            <a:r>
              <a:rPr lang="pl-PL" dirty="0"/>
              <a:t>modele do </a:t>
            </a:r>
            <a:r>
              <a:rPr lang="pl-PL" dirty="0" smtClean="0"/>
              <a:t>identyfikacji.</a:t>
            </a:r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Potrzeby </a:t>
            </a:r>
            <a:r>
              <a:rPr lang="pl-PL" dirty="0" smtClean="0"/>
              <a:t>społeczne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262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Właściwa dieta;</a:t>
            </a:r>
          </a:p>
          <a:p>
            <a:r>
              <a:rPr lang="pl-PL" dirty="0" smtClean="0"/>
              <a:t>Szybkie </a:t>
            </a:r>
            <a:r>
              <a:rPr lang="pl-PL" dirty="0"/>
              <a:t>korygowanie wad wzroku, postawy </a:t>
            </a:r>
            <a:r>
              <a:rPr lang="pl-PL" dirty="0" smtClean="0"/>
              <a:t>itd.;</a:t>
            </a:r>
          </a:p>
          <a:p>
            <a:r>
              <a:rPr lang="pl-PL" dirty="0" smtClean="0"/>
              <a:t>Odpowiednia </a:t>
            </a:r>
            <a:r>
              <a:rPr lang="pl-PL" dirty="0"/>
              <a:t>ilość odpoczynku i </a:t>
            </a:r>
            <a:r>
              <a:rPr lang="pl-PL" dirty="0" smtClean="0"/>
              <a:t>snu;</a:t>
            </a:r>
          </a:p>
          <a:p>
            <a:r>
              <a:rPr lang="pl-PL" dirty="0" smtClean="0"/>
              <a:t>Dbanie </a:t>
            </a:r>
            <a:r>
              <a:rPr lang="pl-PL" dirty="0"/>
              <a:t>o aktywność </a:t>
            </a:r>
            <a:r>
              <a:rPr lang="pl-PL" dirty="0" smtClean="0"/>
              <a:t>fizyczną;</a:t>
            </a:r>
          </a:p>
          <a:p>
            <a:r>
              <a:rPr lang="pl-PL" dirty="0" smtClean="0"/>
              <a:t>Zapewnienie </a:t>
            </a:r>
            <a:r>
              <a:rPr lang="pl-PL" dirty="0"/>
              <a:t>równowagi między aktywnością intelektualną i </a:t>
            </a:r>
            <a:r>
              <a:rPr lang="pl-PL" dirty="0" smtClean="0"/>
              <a:t>fizyczną.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Potrzeby </a:t>
            </a:r>
            <a:r>
              <a:rPr lang="pl-PL" dirty="0" smtClean="0"/>
              <a:t>fizjologiczne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320439" y="5373216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Źródło: B. Dyrda, 2007.</a:t>
            </a:r>
            <a:endParaRPr lang="pl-PL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4104456"/>
          </a:xfrm>
        </p:spPr>
        <p:txBody>
          <a:bodyPr>
            <a:normAutofit/>
          </a:bodyPr>
          <a:lstStyle/>
          <a:p>
            <a:r>
              <a:rPr lang="pl-PL" dirty="0" smtClean="0"/>
              <a:t>Wyrabiaj w dziecku pewność siebie przez uczenie go samodzielności i wytrwałości w pracy.</a:t>
            </a:r>
          </a:p>
          <a:p>
            <a:r>
              <a:rPr lang="pl-PL" dirty="0" smtClean="0"/>
              <a:t>Zmień swoje oczekiwania w stosunku do osiągnięć szkolnych dziecka. Koncentruj się na jego wysiłku, cierpliwości, pracy i pozytywnych jej rezultatach.</a:t>
            </a:r>
          </a:p>
          <a:p>
            <a:r>
              <a:rPr lang="pl-PL" dirty="0"/>
              <a:t>Zachęcaj dziecko do określania i formułowania własnych celów dotyczących osiągnięć szkolnych. </a:t>
            </a:r>
            <a:endParaRPr lang="pl-PL" dirty="0" smtClean="0"/>
          </a:p>
          <a:p>
            <a:r>
              <a:rPr lang="pl-PL" dirty="0"/>
              <a:t>Dostarczaj dziecku wzorów właściwej organizacji pracy i czasu – najlepiej swoim przykładem. 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Wskazówki dla rodziców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42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Łatwe zapamiętywanie i uczenie się nowych rzeczy, natychmiastowe rozumienie problemów. </a:t>
            </a:r>
          </a:p>
          <a:p>
            <a:r>
              <a:rPr lang="pl-PL" dirty="0" smtClean="0"/>
              <a:t>Zadawanie pytań, zainteresowanie światem, bystra obserwacja i spostrzegawczość.</a:t>
            </a:r>
          </a:p>
          <a:p>
            <a:r>
              <a:rPr lang="pl-PL" dirty="0" smtClean="0"/>
              <a:t>Wykonywanie zadań umysłowych z przyjemnością, umiejętność skupienia uwagi przez długi czas na tym, co dziecko interesuje.</a:t>
            </a:r>
          </a:p>
          <a:p>
            <a:r>
              <a:rPr lang="pl-PL" dirty="0" smtClean="0"/>
              <a:t>Wymyślanie nowych zabaw, opowiadań, sytuacji realnych lub abstrakcyjnych. Ciekawe, abstrakcyjne pomysły, bogata wyobraźnia, potrzeba wyrażania myśli lub emocji za pomocą różnych form plastycznych, w formie słów, ruchu lub muzyki.</a:t>
            </a:r>
          </a:p>
          <a:p>
            <a:r>
              <a:rPr lang="pl-PL" dirty="0" smtClean="0"/>
              <a:t>Niezależna postawa wobec innych, umiejętność obrony swoich racji, samodzielność w pracy.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Cechy dziecka zdolnego typowe dla wieku 5-7 lat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476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424847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Stosuj </a:t>
            </a:r>
            <a:r>
              <a:rPr lang="pl-PL" dirty="0"/>
              <a:t>tzw. konstruktywną krytykę („Nie udało się, bo to i tamto było złe”, „Popraw to”, „Spróbuj jeszcze raz”). </a:t>
            </a:r>
            <a:endParaRPr lang="pl-PL" dirty="0" smtClean="0"/>
          </a:p>
          <a:p>
            <a:r>
              <a:rPr lang="pl-PL" dirty="0" smtClean="0"/>
              <a:t>Swoje </a:t>
            </a:r>
            <a:r>
              <a:rPr lang="pl-PL" dirty="0"/>
              <a:t>stanowcze wymagania przekazuj w klimacie pozytywnego nastawienia, oczekiwań i doceniania możliwości </a:t>
            </a:r>
            <a:r>
              <a:rPr lang="pl-PL" dirty="0" smtClean="0"/>
              <a:t>dziecka.</a:t>
            </a:r>
          </a:p>
          <a:p>
            <a:r>
              <a:rPr lang="pl-PL" dirty="0"/>
              <a:t>Rozwijaj wewnętrzną motywację dziecka. </a:t>
            </a:r>
            <a:endParaRPr lang="pl-PL" dirty="0" smtClean="0"/>
          </a:p>
          <a:p>
            <a:r>
              <a:rPr lang="pl-PL" dirty="0"/>
              <a:t>Stwórz atmosferę, w której niepowodzenie nie oznacza przegranej. </a:t>
            </a:r>
            <a:endParaRPr lang="pl-PL" dirty="0" smtClean="0"/>
          </a:p>
          <a:p>
            <a:r>
              <a:rPr lang="pl-PL" dirty="0"/>
              <a:t>Wykorzystuj wzorce osobowe, przykłady, by zachęcać do sukcesu. 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Wskazówki dla rodziców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24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4176464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Koncentruj </a:t>
            </a:r>
            <a:r>
              <a:rPr lang="pl-PL" dirty="0"/>
              <a:t>swoją uwagę na pozytywnych </a:t>
            </a:r>
            <a:r>
              <a:rPr lang="pl-PL" dirty="0" err="1"/>
              <a:t>zachowaniach</a:t>
            </a:r>
            <a:r>
              <a:rPr lang="pl-PL" dirty="0"/>
              <a:t> dziecka. </a:t>
            </a:r>
            <a:endParaRPr lang="pl-PL" dirty="0" smtClean="0"/>
          </a:p>
          <a:p>
            <a:r>
              <a:rPr lang="pl-PL" dirty="0"/>
              <a:t>Przekazuj dziecku pozytywne komunikaty dotyczące wartości i znaczenia nauki.</a:t>
            </a:r>
          </a:p>
          <a:p>
            <a:r>
              <a:rPr lang="pl-PL" dirty="0"/>
              <a:t>Wyrabiaj w dziecku zainteresowanie literaturą. </a:t>
            </a:r>
          </a:p>
          <a:p>
            <a:r>
              <a:rPr lang="pl-PL" dirty="0"/>
              <a:t>Chętnie udzielaj dziecku odpowiedzi na pytania i zachęcaj je do stawiania kolejnych. </a:t>
            </a:r>
            <a:endParaRPr lang="pl-PL" dirty="0" smtClean="0"/>
          </a:p>
          <a:p>
            <a:r>
              <a:rPr lang="pl-PL" dirty="0"/>
              <a:t>Rozwijaj myślenie twórcze dziecka. Wzbudzaj twórczą aktywność swojego dziecka (dostarczaj materiałów rozwijających wyobraźnię, zachęcaj dziecko do utrwalania swoich pomysłów</a:t>
            </a:r>
            <a:r>
              <a:rPr lang="pl-PL" dirty="0" smtClean="0"/>
              <a:t>).</a:t>
            </a:r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Wskazówki dla rodziców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892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424847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Rozwijaj </a:t>
            </a:r>
            <a:r>
              <a:rPr lang="pl-PL" dirty="0"/>
              <a:t>w dziecku poczucie humoru, ucz je śmiania się z własnych błędów. </a:t>
            </a:r>
            <a:endParaRPr lang="pl-PL" dirty="0" smtClean="0"/>
          </a:p>
          <a:p>
            <a:r>
              <a:rPr lang="pl-PL" dirty="0"/>
              <a:t> Stwarzaj atmosferę akceptacji dla porażek dziecka, traktuj je jako naturalne i niezbędne elementy procesu uczenia się. Jest to szczególnie ważne, gdyż bardzo często niepowodzenie nie pasuje do obrazu siebie, jaki wytworzyło utalentowane dziecko. </a:t>
            </a:r>
            <a:endParaRPr lang="pl-PL" dirty="0" smtClean="0"/>
          </a:p>
          <a:p>
            <a:r>
              <a:rPr lang="pl-PL" dirty="0"/>
              <a:t>Stwarzaj w rodzinie atmosferę stymulującą i sprzyjającą nauce. </a:t>
            </a:r>
            <a:endParaRPr lang="pl-PL" dirty="0" smtClean="0"/>
          </a:p>
          <a:p>
            <a:r>
              <a:rPr lang="pl-PL" dirty="0"/>
              <a:t>Pomagaj, wspieraj, ale nie wywieraj presji na swoje dziecko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Wskazówki dla </a:t>
            </a:r>
            <a:r>
              <a:rPr lang="pl-PL" dirty="0" smtClean="0"/>
              <a:t>rodziców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69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4248472"/>
          </a:xfrm>
        </p:spPr>
        <p:txBody>
          <a:bodyPr>
            <a:normAutofit/>
          </a:bodyPr>
          <a:lstStyle/>
          <a:p>
            <a:r>
              <a:rPr lang="pl-PL" dirty="0" smtClean="0"/>
              <a:t>Wzmacniaj </a:t>
            </a:r>
            <a:r>
              <a:rPr lang="pl-PL" dirty="0"/>
              <a:t>aktywność i samodzielność dziecka w nauce, a nie pasywność i bierność. </a:t>
            </a:r>
            <a:endParaRPr lang="pl-PL" dirty="0" smtClean="0"/>
          </a:p>
          <a:p>
            <a:r>
              <a:rPr lang="pl-PL" dirty="0"/>
              <a:t>Wyrabiaj nawyki i umiejętności wyciszenia się w samotności, pobycia w ciszy przez jakiś czas, sam na sam ze sobą</a:t>
            </a:r>
            <a:r>
              <a:rPr lang="pl-PL" dirty="0" smtClean="0"/>
              <a:t>.</a:t>
            </a:r>
          </a:p>
          <a:p>
            <a:r>
              <a:rPr lang="pl-PL" dirty="0" smtClean="0"/>
              <a:t>Dostarczaj </a:t>
            </a:r>
            <a:r>
              <a:rPr lang="pl-PL" dirty="0"/>
              <a:t>pozytywnych wzorów i autorytetów, znajdź mentora dla swojego dziecka. </a:t>
            </a:r>
            <a:endParaRPr lang="pl-PL" dirty="0" smtClean="0"/>
          </a:p>
          <a:p>
            <a:r>
              <a:rPr lang="pl-PL" dirty="0"/>
              <a:t>Współpracuj z nauczycielem, bądź zaangażowanym rodzicem, który włącza się w proces nauczania.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Wskazówki dla </a:t>
            </a:r>
            <a:r>
              <a:rPr lang="pl-PL" dirty="0" smtClean="0"/>
              <a:t>rodziców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8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4077072"/>
          </a:xfrm>
        </p:spPr>
        <p:txBody>
          <a:bodyPr>
            <a:normAutofit/>
          </a:bodyPr>
          <a:lstStyle/>
          <a:p>
            <a:r>
              <a:rPr lang="pl-PL" dirty="0"/>
              <a:t>Zainteresuj się programami, ośrodkami, poradniami dla dzieci zdolnych. </a:t>
            </a:r>
            <a:endParaRPr lang="pl-PL" dirty="0" smtClean="0"/>
          </a:p>
          <a:p>
            <a:r>
              <a:rPr lang="pl-PL" dirty="0"/>
              <a:t>Przekazuj pozytywne komunikaty i ucz respektu dla nauczyciela. </a:t>
            </a:r>
            <a:endParaRPr lang="pl-PL" dirty="0" smtClean="0"/>
          </a:p>
          <a:p>
            <a:r>
              <a:rPr lang="pl-PL" dirty="0"/>
              <a:t>Bądź pozytywnie nastawiony do własnej kariery zawodowej</a:t>
            </a:r>
            <a:r>
              <a:rPr lang="pl-PL" dirty="0" smtClean="0"/>
              <a:t>.</a:t>
            </a:r>
          </a:p>
          <a:p>
            <a:r>
              <a:rPr lang="pl-PL" dirty="0"/>
              <a:t>Nie rywalizuj z partnerem o względy dziecka. </a:t>
            </a:r>
            <a:endParaRPr lang="pl-PL" dirty="0" smtClean="0"/>
          </a:p>
          <a:p>
            <a:r>
              <a:rPr lang="pl-PL" dirty="0"/>
              <a:t>Zachęcaj do zdrowej rywalizacji i współzawodnictwa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Wskazówki dla </a:t>
            </a:r>
            <a:r>
              <a:rPr lang="pl-PL" dirty="0" smtClean="0"/>
              <a:t>rodziców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05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4365104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Przekazuj </a:t>
            </a:r>
            <a:r>
              <a:rPr lang="pl-PL" dirty="0"/>
              <a:t>pozytywne wzory do identyfikacji (ceń aktywność, pracowitość, wytrwałość</a:t>
            </a:r>
            <a:r>
              <a:rPr lang="pl-PL" dirty="0" smtClean="0"/>
              <a:t>).</a:t>
            </a:r>
          </a:p>
          <a:p>
            <a:r>
              <a:rPr lang="pl-PL" dirty="0"/>
              <a:t>Unikaj nadopiekuńczości, ucz dziecko radzenia sobie z problemami i wyciągania wniosków z chwilowych niepowodzeń. </a:t>
            </a:r>
            <a:endParaRPr lang="pl-PL" dirty="0" smtClean="0"/>
          </a:p>
          <a:p>
            <a:r>
              <a:rPr lang="pl-PL" dirty="0"/>
              <a:t>Wyrabiaj w dziecku umiejętność wartościowania – najważniejsza jest nauka, a następnie sport, kontakty z rówieśnikami. </a:t>
            </a:r>
            <a:endParaRPr lang="pl-PL" dirty="0" smtClean="0"/>
          </a:p>
          <a:p>
            <a:r>
              <a:rPr lang="pl-PL" dirty="0"/>
              <a:t>Stwarzaj okazje do jak najczęstszych kontaktów grupowych, doświadczania zespołowego działania, uczestniczenia w spontanicznych i zorganizowanych zajęciach grupowych. </a:t>
            </a:r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Wskazówki dla </a:t>
            </a:r>
            <a:r>
              <a:rPr lang="pl-PL" dirty="0" smtClean="0"/>
              <a:t>rodziców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3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4221088"/>
          </a:xfrm>
        </p:spPr>
        <p:txBody>
          <a:bodyPr>
            <a:normAutofit/>
          </a:bodyPr>
          <a:lstStyle/>
          <a:p>
            <a:r>
              <a:rPr lang="pl-PL" dirty="0" smtClean="0"/>
              <a:t>Nie </a:t>
            </a:r>
            <a:r>
              <a:rPr lang="pl-PL" dirty="0"/>
              <a:t>zaniedbuj rozwoju fizycznego dziecka, zachęcaj do spędzania czasu wolnego w sposób aktywny ruchowo</a:t>
            </a:r>
            <a:r>
              <a:rPr lang="pl-PL" dirty="0" smtClean="0"/>
              <a:t>.</a:t>
            </a:r>
          </a:p>
          <a:p>
            <a:r>
              <a:rPr lang="pl-PL" dirty="0"/>
              <a:t>Dbaj o swój autorytet, to ty jesteś rodzicem, a nie odwrotnie</a:t>
            </a:r>
            <a:r>
              <a:rPr lang="pl-PL" dirty="0" smtClean="0"/>
              <a:t>.</a:t>
            </a:r>
          </a:p>
          <a:p>
            <a:r>
              <a:rPr lang="pl-PL" u="sng" dirty="0"/>
              <a:t>Pamiętaj: dziecko zdolne jest przede wszystkim dzieckiem, a dopiero potem utalentowanym. </a:t>
            </a:r>
            <a:r>
              <a:rPr lang="pl-PL" dirty="0"/>
              <a:t>Nadmiar obowiązków, nasze zbyt duże wymagania mogą je zmęczyć i zniechęcić do wysiłków. Zapewniaj wsparcie, stwarzaj poczucie bezpieczeństwa.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Wskazówki dla </a:t>
            </a:r>
            <a:r>
              <a:rPr lang="pl-PL" dirty="0" smtClean="0"/>
              <a:t>rodziców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99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Borowska A., </a:t>
            </a:r>
            <a:r>
              <a:rPr lang="pl-PL" i="1" dirty="0" smtClean="0"/>
              <a:t>Czy moje dziecko jest zdolne? </a:t>
            </a:r>
            <a:r>
              <a:rPr lang="pl-PL" dirty="0" smtClean="0"/>
              <a:t>Wydawnictwo Pedagogiczne ZNP, Warszawa 2009. </a:t>
            </a:r>
          </a:p>
          <a:p>
            <a:r>
              <a:rPr lang="pl-PL" dirty="0" smtClean="0"/>
              <a:t>Drobin C., Dubom A., </a:t>
            </a:r>
            <a:r>
              <a:rPr lang="pl-PL" i="1" dirty="0" smtClean="0"/>
              <a:t>Sprawdź zdolności i inteligencję swojego dziecka</a:t>
            </a:r>
            <a:r>
              <a:rPr lang="pl-PL" dirty="0" smtClean="0"/>
              <a:t>, Dobrucki i Malicki DMS, Otwock 1993.</a:t>
            </a:r>
          </a:p>
          <a:p>
            <a:r>
              <a:rPr lang="pl-PL" dirty="0" err="1" smtClean="0"/>
              <a:t>Kaniak</a:t>
            </a:r>
            <a:r>
              <a:rPr lang="pl-PL" dirty="0" smtClean="0"/>
              <a:t>-Urban Ch., </a:t>
            </a:r>
            <a:r>
              <a:rPr lang="pl-PL" i="1" dirty="0" smtClean="0"/>
              <a:t>Każde dziecko ma swoje mocne strony. Jak rozwijać naturalne zdolności dziecka? Poradnik dla rodziców i wychowawców</a:t>
            </a:r>
            <a:r>
              <a:rPr lang="pl-PL" dirty="0" smtClean="0"/>
              <a:t>, Kielce 2002. </a:t>
            </a:r>
          </a:p>
          <a:p>
            <a:r>
              <a:rPr lang="pl-PL" dirty="0" smtClean="0"/>
              <a:t>Lewis D., </a:t>
            </a:r>
            <a:r>
              <a:rPr lang="pl-PL" i="1" dirty="0" smtClean="0"/>
              <a:t>Jak wychować zdolne dziecko</a:t>
            </a:r>
            <a:r>
              <a:rPr lang="pl-PL" dirty="0" smtClean="0"/>
              <a:t>, PZWL, Warszawa 1988.</a:t>
            </a:r>
          </a:p>
          <a:p>
            <a:r>
              <a:rPr lang="pl-PL" dirty="0" err="1" smtClean="0"/>
              <a:t>Monks</a:t>
            </a:r>
            <a:r>
              <a:rPr lang="pl-PL" dirty="0" smtClean="0"/>
              <a:t> F.J., </a:t>
            </a:r>
            <a:r>
              <a:rPr lang="pl-PL" dirty="0" err="1" smtClean="0"/>
              <a:t>Ypenburg</a:t>
            </a:r>
            <a:r>
              <a:rPr lang="pl-PL" dirty="0" smtClean="0"/>
              <a:t> I.H., </a:t>
            </a:r>
            <a:r>
              <a:rPr lang="pl-PL" i="1" dirty="0" smtClean="0"/>
              <a:t>Jak rozpoznać uzdolnione dziecko. Poradnik dla nauczyciela</a:t>
            </a:r>
            <a:r>
              <a:rPr lang="pl-PL" dirty="0" smtClean="0"/>
              <a:t>, Wyd. WAM, Kraków 2007. </a:t>
            </a:r>
          </a:p>
          <a:p>
            <a:r>
              <a:rPr lang="pl-PL" dirty="0" err="1" smtClean="0"/>
              <a:t>Perleth</a:t>
            </a:r>
            <a:r>
              <a:rPr lang="pl-PL" dirty="0" smtClean="0"/>
              <a:t> Ch., </a:t>
            </a:r>
            <a:r>
              <a:rPr lang="pl-PL" i="1" dirty="0" smtClean="0"/>
              <a:t>Jak odkrywać i rozwijać uzdolnienia u dzieci: każde dziecko ma talent</a:t>
            </a:r>
            <a:r>
              <a:rPr lang="pl-PL" dirty="0" smtClean="0"/>
              <a:t>, Wydawnictwo Lekarskie PZWL, Warszawa 2003.</a:t>
            </a:r>
          </a:p>
          <a:p>
            <a:r>
              <a:rPr lang="pl-PL" dirty="0" err="1" smtClean="0"/>
              <a:t>Słyszowa</a:t>
            </a:r>
            <a:r>
              <a:rPr lang="pl-PL" dirty="0" smtClean="0"/>
              <a:t> S., </a:t>
            </a:r>
            <a:r>
              <a:rPr lang="pl-PL" i="1" dirty="0" smtClean="0"/>
              <a:t>Rodzice o dzieciach uzdolnionych</a:t>
            </a:r>
            <a:r>
              <a:rPr lang="pl-PL" dirty="0" smtClean="0"/>
              <a:t>, Nasza Księgarnia, Warszawa 1978.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 dla rodziców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26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83569" y="2492896"/>
            <a:ext cx="7848872" cy="4248472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Ministerstwo Edukacji Narodowej </a:t>
            </a:r>
            <a:r>
              <a:rPr lang="pl-PL" dirty="0" smtClean="0">
                <a:hlinkClick r:id="rId2"/>
              </a:rPr>
              <a:t>www.men.gov.pl</a:t>
            </a:r>
            <a:endParaRPr lang="pl-PL" dirty="0" smtClean="0"/>
          </a:p>
          <a:p>
            <a:r>
              <a:rPr lang="pl-PL" dirty="0" smtClean="0"/>
              <a:t>Ośrodek Rozwoju Edukacji – projekt „Opracowanie i wdrożenie kompleksowego system pracy z uczniem zdolnym” </a:t>
            </a:r>
            <a:r>
              <a:rPr lang="pl-PL" dirty="0" smtClean="0">
                <a:hlinkClick r:id="rId3"/>
              </a:rPr>
              <a:t>www.ore.edu.pl/uczen-zdolny</a:t>
            </a:r>
            <a:endParaRPr lang="pl-PL" dirty="0" smtClean="0"/>
          </a:p>
          <a:p>
            <a:r>
              <a:rPr lang="pl-PL" dirty="0" err="1" smtClean="0"/>
              <a:t>BioCentrum</a:t>
            </a:r>
            <a:r>
              <a:rPr lang="pl-PL" dirty="0" smtClean="0"/>
              <a:t> Edukacji Naukowej </a:t>
            </a:r>
            <a:r>
              <a:rPr lang="pl-PL" dirty="0" smtClean="0">
                <a:hlinkClick r:id="rId4"/>
              </a:rPr>
              <a:t>www.biocen.edu.pl</a:t>
            </a:r>
            <a:endParaRPr lang="pl-PL" dirty="0" smtClean="0"/>
          </a:p>
          <a:p>
            <a:r>
              <a:rPr lang="pl-PL" dirty="0" smtClean="0"/>
              <a:t>Centralna Szkoła Instruktorska ZHP </a:t>
            </a:r>
            <a:r>
              <a:rPr lang="pl-PL" dirty="0" smtClean="0">
                <a:hlinkClick r:id="rId5"/>
              </a:rPr>
              <a:t>www.kształcenie.zhp.pl</a:t>
            </a:r>
            <a:endParaRPr lang="pl-PL" dirty="0" smtClean="0"/>
          </a:p>
          <a:p>
            <a:r>
              <a:rPr lang="pl-PL" dirty="0" smtClean="0"/>
              <a:t>Centrum Edukacji Artystycznej </a:t>
            </a:r>
            <a:r>
              <a:rPr lang="pl-PL" dirty="0" smtClean="0">
                <a:hlinkClick r:id="rId6"/>
              </a:rPr>
              <a:t>www.cea.art.pl</a:t>
            </a:r>
            <a:endParaRPr lang="pl-PL" dirty="0" smtClean="0"/>
          </a:p>
          <a:p>
            <a:r>
              <a:rPr lang="pl-PL" dirty="0" smtClean="0"/>
              <a:t>Centrum Fizyki Teoretycznej PAN </a:t>
            </a:r>
            <a:r>
              <a:rPr lang="pl-PL" dirty="0" smtClean="0">
                <a:hlinkClick r:id="rId7"/>
              </a:rPr>
              <a:t>www.cft.edu.pl</a:t>
            </a:r>
            <a:endParaRPr lang="pl-PL" dirty="0" smtClean="0"/>
          </a:p>
          <a:p>
            <a:r>
              <a:rPr lang="pl-PL" dirty="0" smtClean="0"/>
              <a:t>Centrum Myśli Jana Pawła II </a:t>
            </a:r>
            <a:r>
              <a:rPr lang="pl-PL" dirty="0" smtClean="0">
                <a:hlinkClick r:id="rId8"/>
              </a:rPr>
              <a:t>www.centrumjp2.pl</a:t>
            </a:r>
            <a:endParaRPr lang="pl-PL" dirty="0" smtClean="0"/>
          </a:p>
          <a:p>
            <a:r>
              <a:rPr lang="pl-PL" dirty="0" smtClean="0"/>
              <a:t>Centrum Nauki Kopernik </a:t>
            </a:r>
            <a:r>
              <a:rPr lang="pl-PL" dirty="0" smtClean="0">
                <a:hlinkClick r:id="rId9"/>
              </a:rPr>
              <a:t>www.kopernik.org.pl</a:t>
            </a:r>
            <a:endParaRPr lang="pl-PL" dirty="0" smtClean="0"/>
          </a:p>
          <a:p>
            <a:r>
              <a:rPr lang="pl-PL" dirty="0" smtClean="0"/>
              <a:t>Dom Spotkań z Historią </a:t>
            </a:r>
            <a:r>
              <a:rPr lang="pl-PL" dirty="0" smtClean="0">
                <a:hlinkClick r:id="rId10"/>
              </a:rPr>
              <a:t>www.dsh.waw.pl</a:t>
            </a:r>
            <a:endParaRPr lang="pl-PL" dirty="0" smtClean="0"/>
          </a:p>
          <a:p>
            <a:r>
              <a:rPr lang="pl-PL" dirty="0" smtClean="0"/>
              <a:t>Krajowy Fundusz na Rzecz Dzieci </a:t>
            </a:r>
            <a:r>
              <a:rPr lang="pl-PL" dirty="0" smtClean="0">
                <a:hlinkClick r:id="rId11"/>
              </a:rPr>
              <a:t>www.fundusz.org</a:t>
            </a:r>
            <a:endParaRPr lang="pl-PL" dirty="0" smtClean="0"/>
          </a:p>
          <a:p>
            <a:r>
              <a:rPr lang="pl-PL" dirty="0" err="1" smtClean="0"/>
              <a:t>Sowarzyszenie</a:t>
            </a:r>
            <a:r>
              <a:rPr lang="pl-PL" dirty="0" smtClean="0"/>
              <a:t> Edukacja i Nauka </a:t>
            </a:r>
            <a:r>
              <a:rPr lang="pl-PL" dirty="0" smtClean="0">
                <a:hlinkClick r:id="rId12"/>
              </a:rPr>
              <a:t>www.stowarzyszenie.edu.pl</a:t>
            </a:r>
            <a:endParaRPr lang="pl-PL" dirty="0" smtClean="0"/>
          </a:p>
          <a:p>
            <a:r>
              <a:rPr lang="pl-PL" dirty="0" smtClean="0"/>
              <a:t>Talent PL </a:t>
            </a:r>
            <a:r>
              <a:rPr lang="pl-PL" dirty="0" smtClean="0">
                <a:hlinkClick r:id="rId13"/>
              </a:rPr>
              <a:t>www.talent.pl</a:t>
            </a:r>
            <a:endParaRPr lang="pl-PL" dirty="0" smtClean="0"/>
          </a:p>
          <a:p>
            <a:r>
              <a:rPr lang="pl-PL" dirty="0" smtClean="0"/>
              <a:t>Towarzystwo Szkół Zjednoczonego Świata im. Prof. Pawła Czartoryskiego </a:t>
            </a:r>
            <a:r>
              <a:rPr lang="pl-PL" dirty="0" smtClean="0">
                <a:hlinkClick r:id="rId14"/>
              </a:rPr>
              <a:t>www.uwc.org.pl</a:t>
            </a:r>
            <a:endParaRPr lang="pl-PL" dirty="0"/>
          </a:p>
          <a:p>
            <a:r>
              <a:rPr lang="pl-PL" dirty="0" smtClean="0"/>
              <a:t>Wszechświat w ręku – Hands-On </a:t>
            </a:r>
            <a:r>
              <a:rPr lang="pl-PL" dirty="0" err="1" smtClean="0"/>
              <a:t>Universe</a:t>
            </a:r>
            <a:r>
              <a:rPr lang="pl-PL" dirty="0" smtClean="0"/>
              <a:t> </a:t>
            </a:r>
            <a:r>
              <a:rPr lang="pl-PL" dirty="0" smtClean="0">
                <a:hlinkClick r:id="rId15"/>
              </a:rPr>
              <a:t>www.pl.euhou.net</a:t>
            </a:r>
            <a:endParaRPr lang="pl-PL" dirty="0" smtClean="0"/>
          </a:p>
          <a:p>
            <a:r>
              <a:rPr lang="pl-PL" dirty="0" smtClean="0"/>
              <a:t>Wydział Matematyki I Nauk Informacyjnych Politechniki Warszawskiej </a:t>
            </a:r>
            <a:r>
              <a:rPr lang="pl-PL" dirty="0" smtClean="0">
                <a:hlinkClick r:id="rId16"/>
              </a:rPr>
              <a:t>www.akademia.mini.pw.edu.pl</a:t>
            </a:r>
            <a:endParaRPr lang="pl-PL" dirty="0" smtClean="0"/>
          </a:p>
          <a:p>
            <a:r>
              <a:rPr lang="pl-PL" dirty="0" smtClean="0"/>
              <a:t>Uniwersytet Dzieci </a:t>
            </a:r>
            <a:r>
              <a:rPr lang="pl-PL" dirty="0" smtClean="0">
                <a:hlinkClick r:id="rId17"/>
              </a:rPr>
              <a:t>www.uniwersytetdzieci.pl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Polecane strony internetowe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40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1. Braun M., Mach M., Jak pracować ze zdolnymi? Poradnik dla nauczycieli i rodziców, Ośrodek Rozwoju Edukacji, Warszawa </a:t>
            </a:r>
            <a:r>
              <a:rPr lang="pl-PL" dirty="0" smtClean="0"/>
              <a:t>2012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2. Czarnocka M., Foryś M., Truś K., Rozpoznawać, wspierać, rozwijać, Ośrodek Rozwoju Edukacji, Warszawa </a:t>
            </a:r>
            <a:r>
              <a:rPr lang="pl-PL" dirty="0" smtClean="0"/>
              <a:t>2014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3. Dyrda B., Zjawiska niepowodzeń szkolnych uczniów zdolnych. Rozpoznawanie i przeciwdziałanie, Oficyna Wydawnicza "Impuls", Kraków </a:t>
            </a:r>
            <a:r>
              <a:rPr lang="pl-PL" dirty="0" smtClean="0"/>
              <a:t>2007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  <a:p>
            <a:pPr marL="0" indent="0">
              <a:buNone/>
            </a:pPr>
            <a:r>
              <a:rPr lang="pl-PL" dirty="0"/>
              <a:t>4. </a:t>
            </a:r>
            <a:r>
              <a:rPr lang="pl-PL" dirty="0" err="1"/>
              <a:t>Shapiro</a:t>
            </a:r>
            <a:r>
              <a:rPr lang="pl-PL" dirty="0"/>
              <a:t> L. E., Jak wychować dziecko o wysokim EQ? Przewodnik dla rodziców, Wydawnictwo Prószyński i S-ka, Warszawa 1999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48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915816"/>
          </a:xfrm>
        </p:spPr>
        <p:txBody>
          <a:bodyPr>
            <a:normAutofit/>
          </a:bodyPr>
          <a:lstStyle/>
          <a:p>
            <a:r>
              <a:rPr lang="pl-PL" sz="2200" dirty="0" smtClean="0"/>
              <a:t>Ponadprzeciętny rozwój intelektu.</a:t>
            </a:r>
          </a:p>
          <a:p>
            <a:r>
              <a:rPr lang="pl-PL" sz="2200" dirty="0" smtClean="0"/>
              <a:t>Sprawności językowe na wysokim poziomie.</a:t>
            </a:r>
          </a:p>
          <a:p>
            <a:r>
              <a:rPr lang="pl-PL" sz="2200" dirty="0" smtClean="0"/>
              <a:t>Szybkie zapamiętywanie, prawidłowe kojarzenie i rozumowanie.</a:t>
            </a:r>
          </a:p>
          <a:p>
            <a:r>
              <a:rPr lang="pl-PL" sz="2200" dirty="0" smtClean="0"/>
              <a:t>Wysoki poziom myślenia analitycznego, poszukiwanie związków przyczynowych określonych zdarzeń.</a:t>
            </a:r>
          </a:p>
          <a:p>
            <a:r>
              <a:rPr lang="pl-PL" sz="2200" dirty="0" smtClean="0"/>
              <a:t>Ciekawość świata i ludzi, dar bystrej obserwacji</a:t>
            </a:r>
          </a:p>
          <a:p>
            <a:r>
              <a:rPr lang="pl-PL" sz="2200" dirty="0" smtClean="0"/>
              <a:t>Dociekliwość, stawianie dużej ilości pytań.</a:t>
            </a:r>
          </a:p>
          <a:p>
            <a:r>
              <a:rPr lang="pl-PL" sz="2200" dirty="0" smtClean="0"/>
              <a:t>Umiejętność dostrzegania i rozwiązywania problemów.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Cechy dzieci zdolnych w wieku szkolnym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54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249488"/>
            <a:ext cx="7408333" cy="4608512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Szeroki wachlarz zainteresowań, dużo wiadomości pozaszkolnych, niekiedy ukierunkowane uzdolnienia i pasje.</a:t>
            </a:r>
          </a:p>
          <a:p>
            <a:r>
              <a:rPr lang="pl-PL" dirty="0" smtClean="0"/>
              <a:t>Sprawne operowanie symboliką lub językiem charakterystycznym dla określonej gałęzi wiedzy: szybkie przyswajanie symboliki np. chemicznej lub matematycznej.</a:t>
            </a:r>
          </a:p>
          <a:p>
            <a:r>
              <a:rPr lang="pl-PL" dirty="0" smtClean="0"/>
              <a:t>Bogata wyobraźnia, ciekawe, oryginalne pomysły.</a:t>
            </a:r>
          </a:p>
          <a:p>
            <a:r>
              <a:rPr lang="pl-PL" dirty="0" smtClean="0"/>
              <a:t>Większa wrażliwość na paradoksy, komizm sytuacji lub nonsensy.</a:t>
            </a:r>
          </a:p>
          <a:p>
            <a:r>
              <a:rPr lang="pl-PL" dirty="0" smtClean="0"/>
              <a:t>Niezależna postawa, obrona swoich poglądów i pomysłów.</a:t>
            </a:r>
          </a:p>
          <a:p>
            <a:r>
              <a:rPr lang="pl-PL" dirty="0" smtClean="0"/>
              <a:t>Poczucie humoru.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Cechy dzieci zdolnych w wieku szkolnym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04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 grupie dzieci zdolnych, podobnie jak u pozostałych uczniów, zauważa się różnorodne problemy emocjonalne i społeczne, które niejednokrotnie zakłócają ich właściwe funkcjonowanie w szkole i w gronie rówieśników. </a:t>
            </a:r>
          </a:p>
          <a:p>
            <a:r>
              <a:rPr lang="pl-PL" dirty="0" smtClean="0"/>
              <a:t>Problemy te mogą maskować i ukrywać rzeczywiste zdolności dzieci. </a:t>
            </a:r>
          </a:p>
          <a:p>
            <a:r>
              <a:rPr lang="pl-PL" dirty="0" smtClean="0"/>
              <a:t>W poniższej tabeli zestawiono pozytywne zachowania dzieci zdolnych i odpowiadające im negatywne reakcje, jakie mogą się pojawić w różnych sytuacjach.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Funkcjonowanie uczniów zdolnych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4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414194"/>
              </p:ext>
            </p:extLst>
          </p:nvPr>
        </p:nvGraphicFramePr>
        <p:xfrm>
          <a:off x="467544" y="1052736"/>
          <a:ext cx="8229600" cy="56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4485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POZYTYWNE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NEGATYWNE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Uczy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się szybko, chętnie i łatwo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niecierpliwy,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szybko się nudzi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 wysokie wymagania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względem siebie i innych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nadmiernym perfekcjonistą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 wysoki poziom oceny moralnej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obojętny na zasady dobrego wychowania i nie ulega autorytetom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ciekawy świata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Zadaje jednocześnie zbyt wiele pytań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Stawia sobie nowe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wyzwania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Nie potrafi pogodzić się z brakiem możliwości osiągnięcia iluzorycznych celów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wewnętrznie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zmotywowany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uparty i nieustępliwy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nastawiony na rozwiązywanie problemów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Nie lubi rutynowych czynności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nastawiony na myślenie dedukcyjne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Przejawia brak zainteresowania nieracjonalnymi i nielogicznymi sprawami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Dąży do przewodzenia ludźmi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dominujący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lub uległy</a:t>
                      </a:r>
                      <a:endParaRPr lang="pl-PL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Pracuje samodzielnie, sprawnie i skutecznie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Manifestuje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niechęć do współpracy lub współuczestnictwa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Pozytywne i negatywne zachowania ucznia zdolnego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29373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820582"/>
              </p:ext>
            </p:extLst>
          </p:nvPr>
        </p:nvGraphicFramePr>
        <p:xfrm>
          <a:off x="539552" y="692696"/>
          <a:ext cx="8229600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4917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POZYTYWNE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NEGATYWNE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Posiada szeroki zakres słownictwa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 tendencje do manipulacji otoczeniem,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jest kłótliwy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 wysokie oczekiwania wobec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siebie i innych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nietolerancyjny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kreatywny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Czasami przeszkadza innym w pracy (na lekcji), jest hałaśliwy i pretensjonalny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Potrafi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łatwo się koncentrować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Lekceważy ludzi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i problemy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wrażliwy i empatyczny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nadwrażliwy na krytykę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i ocenę, egocentryczny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energiczny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Przejawia nadaktywność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niezależny, preferuje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pracę indywidualną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Jest nonkonformistyczny i konfliktowy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Posiada różnorodne zainteresowania i zdolności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Bywa niezorganizowany, nadmiernie zużywa energię na jednym polu zainteresowań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Ma duże poczucie humoru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Może przesadnie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żartować z innych, być cynicznym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732240" y="6500224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chemeClr val="tx2">
                    <a:lumMod val="75000"/>
                  </a:schemeClr>
                </a:solidFill>
              </a:rPr>
              <a:t>Źródło: B. Dyrda, 2007.</a:t>
            </a:r>
            <a:endParaRPr lang="pl-PL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Opisując funkcjonowanie ucznia zdolnego w sytuacjach szkolnych, można wyróżnić zachowania, które wynikają z jego nadpobudliwości i nadwrażliwości.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Funkcjonowanie uczniów zdolnych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0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096711"/>
              </p:ext>
            </p:extLst>
          </p:nvPr>
        </p:nvGraphicFramePr>
        <p:xfrm>
          <a:off x="683568" y="1772815"/>
          <a:ext cx="7992888" cy="4863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835"/>
                <a:gridCol w="5535053"/>
              </a:tblGrid>
              <a:tr h="692042">
                <a:tc>
                  <a:txBody>
                    <a:bodyPr/>
                    <a:lstStyle/>
                    <a:p>
                      <a:r>
                        <a:rPr lang="pl-PL" dirty="0" smtClean="0"/>
                        <a:t>Rodzaj nadwrażliwości/ nadpobudliwości</a:t>
                      </a:r>
                      <a:endParaRPr lang="pl-PL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Typowe zachowania dające się zaobserwować</a:t>
                      </a:r>
                      <a:endParaRPr lang="pl-PL" dirty="0"/>
                    </a:p>
                  </a:txBody>
                  <a:tcPr marL="82321" marR="82321"/>
                </a:tc>
              </a:tr>
              <a:tr h="4171866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Intelektualna</a:t>
                      </a:r>
                      <a:endParaRPr lang="pl-PL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Niecierpliwość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Zmienność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Słomiany zapał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Wielość pomysłów i trudności w ich realizacji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Potrzeba natychmiastowego uzyskania odpowiedzi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Dociekliwość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Wymądrzanie</a:t>
                      </a: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się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Zbytnia pewność siebie i zarozumiałość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Spryt słowny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Przerywanie wypowiedzi innym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Kończenie wypowiedzi za innych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Narzucanie własnego toku myślenia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Brak samokrytycyzmu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Potrzeba komentowania wszystkiego</a:t>
                      </a:r>
                      <a:endParaRPr lang="pl-PL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Rodzaje nadwrażliwości/nadpobudliwości a zachowania uczniów zdolnych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2869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</TotalTime>
  <Words>1787</Words>
  <Application>Microsoft Office PowerPoint</Application>
  <PresentationFormat>Pokaz na ekranie (4:3)</PresentationFormat>
  <Paragraphs>251</Paragraphs>
  <Slides>29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Kształt fali</vt:lpstr>
      <vt:lpstr>Jak wspierać zdolne dziecko?</vt:lpstr>
      <vt:lpstr>Cechy dziecka zdolnego typowe dla wieku 5-7 lat </vt:lpstr>
      <vt:lpstr>Cechy dzieci zdolnych w wieku szkolnym</vt:lpstr>
      <vt:lpstr>Cechy dzieci zdolnych w wieku szkolnym</vt:lpstr>
      <vt:lpstr>Funkcjonowanie uczniów zdolnych</vt:lpstr>
      <vt:lpstr>Pozytywne i negatywne zachowania ucznia zdolnego</vt:lpstr>
      <vt:lpstr>Prezentacja programu PowerPoint</vt:lpstr>
      <vt:lpstr>Funkcjonowanie uczniów zdolnych</vt:lpstr>
      <vt:lpstr>Rodzaje nadwrażliwości/nadpobudliwości a zachowania uczniów zdolnych</vt:lpstr>
      <vt:lpstr>Prezentacja programu PowerPoint</vt:lpstr>
      <vt:lpstr>Prezentacja programu PowerPoint</vt:lpstr>
      <vt:lpstr>Prezentacja programu PowerPoint</vt:lpstr>
      <vt:lpstr>Potrzeby</vt:lpstr>
      <vt:lpstr>Potrzeby poznawczo-intelektualne</vt:lpstr>
      <vt:lpstr>Potrzeby emocjonalno-motywacyjne</vt:lpstr>
      <vt:lpstr>Potrzeby twórcze</vt:lpstr>
      <vt:lpstr>Potrzeby społeczne</vt:lpstr>
      <vt:lpstr>Potrzeby fizjologiczne</vt:lpstr>
      <vt:lpstr>Wskazówki dla rodziców</vt:lpstr>
      <vt:lpstr>Wskazówki dla rodziców</vt:lpstr>
      <vt:lpstr>Wskazówki dla rodziców</vt:lpstr>
      <vt:lpstr>Wskazówki dla rodziców</vt:lpstr>
      <vt:lpstr>Wskazówki dla rodziców</vt:lpstr>
      <vt:lpstr>Wskazówki dla rodziców</vt:lpstr>
      <vt:lpstr>Wskazówki dla rodziców </vt:lpstr>
      <vt:lpstr>Wskazówki dla rodziców </vt:lpstr>
      <vt:lpstr>Literatura dla rodziców</vt:lpstr>
      <vt:lpstr>Polecane strony internetowe</vt:lpstr>
      <vt:lpstr>Źródła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Uczeń zdolny</dc:title>
  <dc:creator>Władysław Homenda</dc:creator>
  <cp:lastModifiedBy>Basia</cp:lastModifiedBy>
  <cp:revision>39</cp:revision>
  <dcterms:created xsi:type="dcterms:W3CDTF">2020-01-06T12:34:14Z</dcterms:created>
  <dcterms:modified xsi:type="dcterms:W3CDTF">2020-01-10T19:24:39Z</dcterms:modified>
</cp:coreProperties>
</file>